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</file>

<file path=ppt/slideLayouts/_rels/slideLayout1.xml.rels><?xml version="1.0" encoding="UTF-8"?>
<Relationships xmlns="http://schemas.openxmlformats.org/package/2006/relationships">
   <Relationship Id="rId1" Type="http://schemas.openxmlformats.org/officeDocument/2006/relationships/slideMaster" Target="../slideMasters/slideMaster1.xml" />
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image" Target="../media/image5.png" /><Relationship Id="rId6" Type="http://schemas.openxmlformats.org/officeDocument/2006/relationships/image" Target="../media/image6.png" /><Relationship Id="rId7" Type="http://schemas.openxmlformats.org/officeDocument/2006/relationships/image" Target="../media/image7.png" 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2" Type="http://schemas.openxmlformats.org/officeDocument/2006/relationships/image" Target="../media/image62.png" /><Relationship Id="rId63" Type="http://schemas.openxmlformats.org/officeDocument/2006/relationships/image" Target="../media/image63.png" /><Relationship Id="rId64" Type="http://schemas.openxmlformats.org/officeDocument/2006/relationships/image" Target="../media/image64.png" /><Relationship Id="rId65" Type="http://schemas.openxmlformats.org/officeDocument/2006/relationships/image" Target="../media/image65.png" /><Relationship Id="rId66" Type="http://schemas.openxmlformats.org/officeDocument/2006/relationships/image" Target="../media/image66.png" /><Relationship Id="rId67" Type="http://schemas.openxmlformats.org/officeDocument/2006/relationships/image" Target="../media/image67.png" /><Relationship Id="rId68" Type="http://schemas.openxmlformats.org/officeDocument/2006/relationships/image" Target="../media/image68.png" 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9" Type="http://schemas.openxmlformats.org/officeDocument/2006/relationships/image" Target="../media/image69.png" /><Relationship Id="rId70" Type="http://schemas.openxmlformats.org/officeDocument/2006/relationships/image" Target="../media/image70.png" /><Relationship Id="rId71" Type="http://schemas.openxmlformats.org/officeDocument/2006/relationships/image" Target="../media/image71.png" /><Relationship Id="rId72" Type="http://schemas.openxmlformats.org/officeDocument/2006/relationships/image" Target="../media/image72.png" /><Relationship Id="rId73" Type="http://schemas.openxmlformats.org/officeDocument/2006/relationships/image" Target="../media/image73.png" /><Relationship Id="rId74" Type="http://schemas.openxmlformats.org/officeDocument/2006/relationships/image" Target="../media/image74.png" /><Relationship Id="rId75" Type="http://schemas.openxmlformats.org/officeDocument/2006/relationships/image" Target="../media/image75.png" 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6" Type="http://schemas.openxmlformats.org/officeDocument/2006/relationships/image" Target="../media/image76.png" /><Relationship Id="rId77" Type="http://schemas.openxmlformats.org/officeDocument/2006/relationships/image" Target="../media/image77.png" /><Relationship Id="rId78" Type="http://schemas.openxmlformats.org/officeDocument/2006/relationships/image" Target="../media/image78.png" /><Relationship Id="rId79" Type="http://schemas.openxmlformats.org/officeDocument/2006/relationships/image" Target="../media/image79.png" /><Relationship Id="rId80" Type="http://schemas.openxmlformats.org/officeDocument/2006/relationships/image" Target="../media/image80.png" /><Relationship Id="rId81" Type="http://schemas.openxmlformats.org/officeDocument/2006/relationships/image" Target="../media/image81.png" 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2" Type="http://schemas.openxmlformats.org/officeDocument/2006/relationships/image" Target="../media/image82.png" /><Relationship Id="rId83" Type="http://schemas.openxmlformats.org/officeDocument/2006/relationships/image" Target="../media/image83.png" /><Relationship Id="rId84" Type="http://schemas.openxmlformats.org/officeDocument/2006/relationships/image" Target="../media/image84.png" /><Relationship Id="rId85" Type="http://schemas.openxmlformats.org/officeDocument/2006/relationships/image" Target="../media/image85.png" /><Relationship Id="rId86" Type="http://schemas.openxmlformats.org/officeDocument/2006/relationships/image" Target="../media/image86.png" /><Relationship Id="rId87" Type="http://schemas.openxmlformats.org/officeDocument/2006/relationships/image" Target="../media/image87.png" 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8" Type="http://schemas.openxmlformats.org/officeDocument/2006/relationships/image" Target="../media/image88.png" /><Relationship Id="rId89" Type="http://schemas.openxmlformats.org/officeDocument/2006/relationships/image" Target="../media/image89.png" /><Relationship Id="rId90" Type="http://schemas.openxmlformats.org/officeDocument/2006/relationships/image" Target="../media/image90.png" /><Relationship Id="rId91" Type="http://schemas.openxmlformats.org/officeDocument/2006/relationships/image" Target="../media/image91.png" /><Relationship Id="rId92" Type="http://schemas.openxmlformats.org/officeDocument/2006/relationships/image" Target="../media/image92.png" /><Relationship Id="rId93" Type="http://schemas.openxmlformats.org/officeDocument/2006/relationships/image" Target="../media/image93.png" 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4" Type="http://schemas.openxmlformats.org/officeDocument/2006/relationships/image" Target="../media/image94.png" /><Relationship Id="rId95" Type="http://schemas.openxmlformats.org/officeDocument/2006/relationships/image" Target="../media/image95.png" /><Relationship Id="rId96" Type="http://schemas.openxmlformats.org/officeDocument/2006/relationships/image" Target="../media/image96.png" /><Relationship Id="rId97" Type="http://schemas.openxmlformats.org/officeDocument/2006/relationships/image" Target="../media/image97.png" /><Relationship Id="rId98" Type="http://schemas.openxmlformats.org/officeDocument/2006/relationships/image" Target="../media/image98.png" /><Relationship Id="rId99" Type="http://schemas.openxmlformats.org/officeDocument/2006/relationships/image" Target="../media/image99.png" 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00" Type="http://schemas.openxmlformats.org/officeDocument/2006/relationships/image" Target="../media/image100.png" /><Relationship Id="rId101" Type="http://schemas.openxmlformats.org/officeDocument/2006/relationships/image" Target="../media/image101.png" /><Relationship Id="rId102" Type="http://schemas.openxmlformats.org/officeDocument/2006/relationships/image" Target="../media/image102.png" /><Relationship Id="rId103" Type="http://schemas.openxmlformats.org/officeDocument/2006/relationships/image" Target="../media/image103.png" /><Relationship Id="rId104" Type="http://schemas.openxmlformats.org/officeDocument/2006/relationships/image" Target="../media/image104.png" 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05" Type="http://schemas.openxmlformats.org/officeDocument/2006/relationships/image" Target="../media/image105.png" /><Relationship Id="rId106" Type="http://schemas.openxmlformats.org/officeDocument/2006/relationships/image" Target="../media/image106.png" /><Relationship Id="rId107" Type="http://schemas.openxmlformats.org/officeDocument/2006/relationships/image" Target="../media/image107.png" /><Relationship Id="rId108" Type="http://schemas.openxmlformats.org/officeDocument/2006/relationships/image" Target="../media/image108.png" /><Relationship Id="rId109" Type="http://schemas.openxmlformats.org/officeDocument/2006/relationships/image" Target="../media/image109.png" 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10" Type="http://schemas.openxmlformats.org/officeDocument/2006/relationships/image" Target="../media/image110.png" /><Relationship Id="rId111" Type="http://schemas.openxmlformats.org/officeDocument/2006/relationships/image" Target="../media/image111.png" /><Relationship Id="rId112" Type="http://schemas.openxmlformats.org/officeDocument/2006/relationships/image" Target="../media/image112.png" /><Relationship Id="rId113" Type="http://schemas.openxmlformats.org/officeDocument/2006/relationships/image" Target="../media/image113.png" /><Relationship Id="rId114" Type="http://schemas.openxmlformats.org/officeDocument/2006/relationships/image" Target="../media/image114.png" /><Relationship Id="rId115" Type="http://schemas.openxmlformats.org/officeDocument/2006/relationships/image" Target="../media/image115.png" 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6" Type="http://schemas.openxmlformats.org/officeDocument/2006/relationships/image" Target="../media/image116.png" /><Relationship Id="rId117" Type="http://schemas.openxmlformats.org/officeDocument/2006/relationships/image" Target="../media/image117.png" /><Relationship Id="rId118" Type="http://schemas.openxmlformats.org/officeDocument/2006/relationships/image" Target="../media/image118.png" /><Relationship Id="rId119" Type="http://schemas.openxmlformats.org/officeDocument/2006/relationships/image" Target="../media/image119.png" /><Relationship Id="rId120" Type="http://schemas.openxmlformats.org/officeDocument/2006/relationships/image" Target="../media/image120.png" /><Relationship Id="rId121" Type="http://schemas.openxmlformats.org/officeDocument/2006/relationships/image" Target="../media/image121.png" /><Relationship Id="rId122" Type="http://schemas.openxmlformats.org/officeDocument/2006/relationships/image" Target="../media/image122.png" /><Relationship Id="rId123" Type="http://schemas.openxmlformats.org/officeDocument/2006/relationships/image" Target="../media/image123.png" /><Relationship Id="rId124" Type="http://schemas.openxmlformats.org/officeDocument/2006/relationships/image" Target="../media/image124.png" /><Relationship Id="rId125" Type="http://schemas.openxmlformats.org/officeDocument/2006/relationships/image" Target="../media/image125.png" /><Relationship Id="rId126" Type="http://schemas.openxmlformats.org/officeDocument/2006/relationships/image" Target="../media/image126.png" /><Relationship Id="rId127" Type="http://schemas.openxmlformats.org/officeDocument/2006/relationships/image" Target="../media/image127.png" 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9" Type="http://schemas.openxmlformats.org/officeDocument/2006/relationships/image" Target="../media/image9.png" /><Relationship Id="rId10" Type="http://schemas.openxmlformats.org/officeDocument/2006/relationships/image" Target="../media/image10.png" /><Relationship Id="rId11" Type="http://schemas.openxmlformats.org/officeDocument/2006/relationships/image" Target="../media/image11.png" /><Relationship Id="rId12" Type="http://schemas.openxmlformats.org/officeDocument/2006/relationships/image" Target="../media/image12.png" /><Relationship Id="rId13" Type="http://schemas.openxmlformats.org/officeDocument/2006/relationships/image" Target="../media/image13.png" /><Relationship Id="rId14" Type="http://schemas.openxmlformats.org/officeDocument/2006/relationships/image" Target="../media/image14.png" 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28" Type="http://schemas.openxmlformats.org/officeDocument/2006/relationships/image" Target="../media/image128.png" /><Relationship Id="rId129" Type="http://schemas.openxmlformats.org/officeDocument/2006/relationships/image" Target="../media/image129.png" /><Relationship Id="rId130" Type="http://schemas.openxmlformats.org/officeDocument/2006/relationships/image" Target="../media/image130.png" /><Relationship Id="rId131" Type="http://schemas.openxmlformats.org/officeDocument/2006/relationships/image" Target="../media/image131.png" /><Relationship Id="rId132" Type="http://schemas.openxmlformats.org/officeDocument/2006/relationships/image" Target="../media/image132.png" 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33" Type="http://schemas.openxmlformats.org/officeDocument/2006/relationships/image" Target="../media/image133.png" /><Relationship Id="rId134" Type="http://schemas.openxmlformats.org/officeDocument/2006/relationships/image" Target="../media/image134.png" /><Relationship Id="rId135" Type="http://schemas.openxmlformats.org/officeDocument/2006/relationships/image" Target="../media/image135.png" /><Relationship Id="rId136" Type="http://schemas.openxmlformats.org/officeDocument/2006/relationships/image" Target="../media/image136.png" /><Relationship Id="rId137" Type="http://schemas.openxmlformats.org/officeDocument/2006/relationships/image" Target="../media/image137.png" 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5" Type="http://schemas.openxmlformats.org/officeDocument/2006/relationships/image" Target="../media/image15.png" /><Relationship Id="rId16" Type="http://schemas.openxmlformats.org/officeDocument/2006/relationships/image" Target="../media/image16.png" /><Relationship Id="rId17" Type="http://schemas.openxmlformats.org/officeDocument/2006/relationships/image" Target="../media/image17.png" /><Relationship Id="rId18" Type="http://schemas.openxmlformats.org/officeDocument/2006/relationships/image" Target="../media/image18.png" /><Relationship Id="rId19" Type="http://schemas.openxmlformats.org/officeDocument/2006/relationships/image" Target="../media/image19.png" /><Relationship Id="rId20" Type="http://schemas.openxmlformats.org/officeDocument/2006/relationships/image" Target="../media/image20.png" /><Relationship Id="rId21" Type="http://schemas.openxmlformats.org/officeDocument/2006/relationships/image" Target="../media/image21.png" 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2" Type="http://schemas.openxmlformats.org/officeDocument/2006/relationships/image" Target="../media/image22.png" /><Relationship Id="rId23" Type="http://schemas.openxmlformats.org/officeDocument/2006/relationships/image" Target="../media/image23.png" /><Relationship Id="rId24" Type="http://schemas.openxmlformats.org/officeDocument/2006/relationships/image" Target="../media/image24.png" /><Relationship Id="rId25" Type="http://schemas.openxmlformats.org/officeDocument/2006/relationships/image" Target="../media/image25.png" /><Relationship Id="rId26" Type="http://schemas.openxmlformats.org/officeDocument/2006/relationships/image" Target="../media/image26.png" /><Relationship Id="rId27" Type="http://schemas.openxmlformats.org/officeDocument/2006/relationships/image" Target="../media/image27.png" /><Relationship Id="rId28" Type="http://schemas.openxmlformats.org/officeDocument/2006/relationships/image" Target="../media/image28.png" 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9" Type="http://schemas.openxmlformats.org/officeDocument/2006/relationships/image" Target="../media/image29.png" /><Relationship Id="rId30" Type="http://schemas.openxmlformats.org/officeDocument/2006/relationships/image" Target="../media/image30.png" /><Relationship Id="rId31" Type="http://schemas.openxmlformats.org/officeDocument/2006/relationships/image" Target="../media/image31.png" /><Relationship Id="rId32" Type="http://schemas.openxmlformats.org/officeDocument/2006/relationships/image" Target="../media/image32.png" /><Relationship Id="rId33" Type="http://schemas.openxmlformats.org/officeDocument/2006/relationships/image" Target="../media/image33.png" 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4" Type="http://schemas.openxmlformats.org/officeDocument/2006/relationships/image" Target="../media/image34.png" /><Relationship Id="rId35" Type="http://schemas.openxmlformats.org/officeDocument/2006/relationships/image" Target="../media/image35.png" /><Relationship Id="rId36" Type="http://schemas.openxmlformats.org/officeDocument/2006/relationships/image" Target="../media/image36.png" /><Relationship Id="rId37" Type="http://schemas.openxmlformats.org/officeDocument/2006/relationships/image" Target="../media/image37.png" /><Relationship Id="rId38" Type="http://schemas.openxmlformats.org/officeDocument/2006/relationships/image" Target="../media/image38.png" /><Relationship Id="rId39" Type="http://schemas.openxmlformats.org/officeDocument/2006/relationships/image" Target="../media/image39.png" /><Relationship Id="rId40" Type="http://schemas.openxmlformats.org/officeDocument/2006/relationships/image" Target="../media/image40.png" 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1" Type="http://schemas.openxmlformats.org/officeDocument/2006/relationships/image" Target="../media/image41.png" /><Relationship Id="rId42" Type="http://schemas.openxmlformats.org/officeDocument/2006/relationships/image" Target="../media/image42.png" /><Relationship Id="rId43" Type="http://schemas.openxmlformats.org/officeDocument/2006/relationships/image" Target="../media/image43.png" /><Relationship Id="rId44" Type="http://schemas.openxmlformats.org/officeDocument/2006/relationships/image" Target="../media/image44.png" /><Relationship Id="rId45" Type="http://schemas.openxmlformats.org/officeDocument/2006/relationships/image" Target="../media/image45.png" /><Relationship Id="rId46" Type="http://schemas.openxmlformats.org/officeDocument/2006/relationships/image" Target="../media/image46.png" /><Relationship Id="rId47" Type="http://schemas.openxmlformats.org/officeDocument/2006/relationships/image" Target="../media/image47.png" 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8" Type="http://schemas.openxmlformats.org/officeDocument/2006/relationships/image" Target="../media/image48.png" /><Relationship Id="rId49" Type="http://schemas.openxmlformats.org/officeDocument/2006/relationships/image" Target="../media/image49.png" /><Relationship Id="rId50" Type="http://schemas.openxmlformats.org/officeDocument/2006/relationships/image" Target="../media/image50.png" /><Relationship Id="rId51" Type="http://schemas.openxmlformats.org/officeDocument/2006/relationships/image" Target="../media/image51.png" /><Relationship Id="rId52" Type="http://schemas.openxmlformats.org/officeDocument/2006/relationships/image" Target="../media/image52.png" /><Relationship Id="rId53" Type="http://schemas.openxmlformats.org/officeDocument/2006/relationships/image" Target="../media/image53.png" /><Relationship Id="rId54" Type="http://schemas.openxmlformats.org/officeDocument/2006/relationships/image" Target="../media/image54.png" 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55.png" /><Relationship Id="rId56" Type="http://schemas.openxmlformats.org/officeDocument/2006/relationships/image" Target="../media/image56.png" /><Relationship Id="rId57" Type="http://schemas.openxmlformats.org/officeDocument/2006/relationships/image" Target="../media/image57.png" /><Relationship Id="rId58" Type="http://schemas.openxmlformats.org/officeDocument/2006/relationships/image" Target="../media/image58.png" /><Relationship Id="rId59" Type="http://schemas.openxmlformats.org/officeDocument/2006/relationships/image" Target="../media/image59.png" /><Relationship Id="rId60" Type="http://schemas.openxmlformats.org/officeDocument/2006/relationships/image" Target="../media/image60.png" /><Relationship Id="rId61" Type="http://schemas.openxmlformats.org/officeDocument/2006/relationships/image" Target="../media/image61.png" /><Relationship Id="rId1" Type="http://schemas.openxmlformats.org/officeDocument/2006/relationships/slideLayout" Target="../slideLayouts/slideLayout1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0" y="396240"/>
            <a:ext cx="80899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4130"/>
            <a:ext cx="8613140" cy="180466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31850" y="1646377"/>
            <a:ext cx="3549294" cy="247624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650" spc="10" dirty="0">
                <a:solidFill>
                  <a:srgbClr val="f9e315"/>
                </a:solidFill>
                <a:latin typeface="Trebuchet MS"/>
                <a:cs typeface="Trebuchet MS"/>
              </a:rPr>
              <a:t> </a:t>
            </a:r>
            <a:r>
              <a:rPr sz="2650" b="1" spc="10" dirty="0">
                <a:solidFill>
                  <a:srgbClr val="ff0000"/>
                </a:solidFill>
                <a:latin typeface="Arial"/>
                <a:cs typeface="Arial"/>
              </a:rPr>
              <a:t>Trojan</a:t>
            </a:r>
            <a:r>
              <a:rPr sz="2650" spc="10" dirty="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sz="2650" spc="10" dirty="0">
                <a:solidFill>
                  <a:srgbClr val="f9e315"/>
                </a:solidFill>
                <a:latin typeface="Trebuchet MS"/>
                <a:cs typeface="Trebuchet MS"/>
              </a:rPr>
              <a:t> </a:t>
            </a:r>
            <a:r>
              <a:rPr sz="2650" spc="10" dirty="0">
                <a:solidFill>
                  <a:srgbClr val="404040"/>
                </a:solidFill>
                <a:latin typeface="Trebuchet MS"/>
                <a:cs typeface="Trebuchet MS"/>
              </a:rPr>
              <a:t>is malware</a:t>
            </a:r>
            <a:endParaRPr sz="2600">
              <a:latin typeface="Trebuchet MS"/>
              <a:cs typeface="Trebuchet MS"/>
            </a:endParaRPr>
          </a:p>
          <a:p>
            <a:pPr marL="53467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that appears to</a:t>
            </a:r>
            <a:endParaRPr sz="2800">
              <a:latin typeface="Trebuchet MS"/>
              <a:cs typeface="Trebuchet MS"/>
            </a:endParaRPr>
          </a:p>
          <a:p>
            <a:pPr marL="165101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perform a desirable</a:t>
            </a:r>
            <a:endParaRPr sz="2800">
              <a:latin typeface="Trebuchet MS"/>
              <a:cs typeface="Trebuchet MS"/>
            </a:endParaRPr>
          </a:p>
          <a:p>
            <a:pPr marL="18796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function but in fact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404040"/>
                </a:solidFill>
                <a:latin typeface="Trebuchet MS"/>
                <a:cs typeface="Trebuchet MS"/>
              </a:rPr>
              <a:t>performs undisclosed</a:t>
            </a:r>
            <a:endParaRPr sz="2700">
              <a:latin typeface="Trebuchet MS"/>
              <a:cs typeface="Trebuchet MS"/>
            </a:endParaRPr>
          </a:p>
          <a:p>
            <a:pPr marL="15747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malicious functions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0600" y="1981200"/>
            <a:ext cx="238125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0"/>
            <a:ext cx="8674100" cy="14808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560" y="1646377"/>
            <a:ext cx="4468570" cy="33030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Rootkit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 is a computer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virus which consists of a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program designed to take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fundamental control of a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system, without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authorization by the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system's owners and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legitimate managers.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05400" y="25146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2570" y="1783080"/>
            <a:ext cx="294894" cy="28346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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30250" y="1762150"/>
            <a:ext cx="1647139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b="1" spc="10" dirty="0">
                <a:latin typeface="Arial"/>
                <a:cs typeface="Arial"/>
              </a:rPr>
              <a:t>Operating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597861" y="1762150"/>
            <a:ext cx="1173480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latin typeface="Arial"/>
                <a:cs typeface="Arial"/>
              </a:rPr>
              <a:t>System</a:t>
            </a:r>
            <a:endParaRPr sz="2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91813" y="1762150"/>
            <a:ext cx="740003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may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52289" y="1762150"/>
            <a:ext cx="756717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b="1" spc="10" dirty="0">
                <a:latin typeface="Arial"/>
                <a:cs typeface="Arial"/>
              </a:rPr>
              <a:t>slow</a:t>
            </a:r>
            <a:endParaRPr sz="2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570" y="2188870"/>
            <a:ext cx="5382666" cy="8185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down.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560" spc="10" dirty="0">
                <a:latin typeface="Arial"/>
                <a:cs typeface="Arial"/>
              </a:rPr>
              <a:t></a:t>
            </a:r>
            <a:r>
              <a:rPr sz="2560" b="1" spc="10" dirty="0">
                <a:latin typeface="Arial"/>
                <a:cs typeface="Arial"/>
              </a:rPr>
              <a:t> Change the length of executable </a:t>
            </a:r>
            <a:endParaRPr sz="2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570" y="3042310"/>
            <a:ext cx="5059427" cy="8185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  (*.com/*.exe)  files.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Arial"/>
                <a:cs typeface="Arial"/>
              </a:rPr>
              <a:t></a:t>
            </a:r>
            <a:r>
              <a:rPr sz="2500" b="1" spc="10" dirty="0">
                <a:latin typeface="Arial"/>
                <a:cs typeface="Arial"/>
              </a:rPr>
              <a:t> Change to the reassignment of</a:t>
            </a:r>
            <a:endParaRPr sz="2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570" y="3895750"/>
            <a:ext cx="4259682" cy="8173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system resources.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Arial"/>
                <a:cs typeface="Arial"/>
              </a:rPr>
              <a:t></a:t>
            </a:r>
            <a:r>
              <a:rPr sz="2500" b="1" spc="10" dirty="0">
                <a:latin typeface="Arial"/>
                <a:cs typeface="Arial"/>
              </a:rPr>
              <a:t> Showing some funny and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570" y="4747920"/>
            <a:ext cx="5114951" cy="8185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latin typeface="Arial"/>
                <a:cs typeface="Arial"/>
              </a:rPr>
              <a:t>suspicious behaviour (blinking of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the mouse).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43600" y="1905000"/>
            <a:ext cx="2522220" cy="2667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1300" y="862076"/>
            <a:ext cx="4254703" cy="623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latin typeface="Arial"/>
                <a:cs typeface="Arial"/>
              </a:rPr>
              <a:t>Signs of viruses: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30480"/>
            <a:ext cx="9144000" cy="688848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52170" y="2669032"/>
            <a:ext cx="8079131" cy="12472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800" b="1" spc="10" dirty="0">
                <a:solidFill>
                  <a:srgbClr val="ffff00"/>
                </a:solidFill>
                <a:latin typeface="Arial"/>
                <a:cs typeface="Arial"/>
              </a:rPr>
              <a:t>ANTI - VIRUS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21030" y="710387"/>
            <a:ext cx="4731055" cy="425043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20193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Anti-Virus Software</a:t>
            </a:r>
            <a:r>
              <a:rPr sz="2800" spc="10" dirty="0">
                <a:solidFill>
                  <a:srgbClr val="66ff33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endParaRPr sz="2800">
              <a:latin typeface="Trebuchet MS"/>
              <a:cs typeface="Trebuchet MS"/>
            </a:endParaRPr>
          </a:p>
          <a:p>
            <a:pPr marL="29083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programs that</a:t>
            </a:r>
            <a:endParaRPr sz="2800">
              <a:latin typeface="Trebuchet MS"/>
              <a:cs typeface="Trebuchet MS"/>
            </a:endParaRPr>
          </a:p>
          <a:p>
            <a:pPr marL="73405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attempt to identify,</a:t>
            </a:r>
            <a:endParaRPr sz="2800">
              <a:latin typeface="Trebuchet MS"/>
              <a:cs typeface="Trebuchet MS"/>
            </a:endParaRPr>
          </a:p>
          <a:p>
            <a:pPr marL="48005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neutralize or eliminate</a:t>
            </a:r>
            <a:endParaRPr sz="2800">
              <a:latin typeface="Trebuchet MS"/>
              <a:cs typeface="Trebuchet MS"/>
            </a:endParaRPr>
          </a:p>
          <a:p>
            <a:pPr marL="33908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malicious software. Most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modern</a:t>
            </a:r>
            <a:r>
              <a:rPr sz="2800" spc="1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antivirus</a:t>
            </a:r>
            <a:r>
              <a:rPr sz="2800" spc="1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software is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now designed to combat a</a:t>
            </a:r>
            <a:endParaRPr sz="28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wide range of threats,</a:t>
            </a:r>
            <a:endParaRPr sz="2800">
              <a:latin typeface="Trebuchet MS"/>
              <a:cs typeface="Trebuchet MS"/>
            </a:endParaRPr>
          </a:p>
          <a:p>
            <a:pPr marL="85091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including worms, rootkits,</a:t>
            </a:r>
            <a:endParaRPr sz="28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Trojans, often described</a:t>
            </a:r>
            <a:endParaRPr sz="2800">
              <a:latin typeface="Trebuchet MS"/>
              <a:cs typeface="Trebuchet MS"/>
            </a:endParaRPr>
          </a:p>
          <a:p>
            <a:pPr marL="37591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collectively as malware</a:t>
            </a:r>
            <a:r>
              <a:rPr sz="2800" spc="10" dirty="0">
                <a:solidFill>
                  <a:srgbClr val="ffff0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6400" y="1371600"/>
            <a:ext cx="31750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359" y="243840"/>
            <a:ext cx="8473440" cy="168783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94360" y="1658112"/>
            <a:ext cx="3146195" cy="80959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90" b="1" spc="10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2590" b="1" spc="10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2590" b="1" spc="10" dirty="0">
                <a:solidFill>
                  <a:srgbClr val="ff0000"/>
                </a:solidFill>
                <a:latin typeface="Arial"/>
                <a:cs typeface="Arial"/>
              </a:rPr>
              <a:t>THE SIGNATURE</a:t>
            </a:r>
            <a:endParaRPr sz="25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APPROACH: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2797302"/>
            <a:ext cx="6229402" cy="33826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Just like the police traces patterns in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crimes back to a criminal ,software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engineers can reverse engineer 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virus to find the signature it leaves .this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signature is added to the database so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that when buster performs a virus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scan, each file is scanned for matches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 any virus’ signature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94970" y="1452372"/>
            <a:ext cx="5199532" cy="39684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2.THE SANDBOX APPROACH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4970" y="2100072"/>
            <a:ext cx="5512512" cy="253045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 ‘sandbox is an advanced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program that emulates an OS.A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suspect executable file is run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within the confines of a sandbox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and then the sandbox is examined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to see what changes were made.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94970" y="1528572"/>
            <a:ext cx="5298085" cy="39684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3.THE HEURISTIC APPROACH: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4970" y="2177542"/>
            <a:ext cx="6094274" cy="252918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This analyses a program for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‘seemingly’ malicious behavior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,heuristics is effective against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undocumented viruses .The buster of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the future might eliminate the need for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continual monitoring of new viruses</a:t>
            </a:r>
            <a:r>
              <a:rPr sz="2800" spc="10" dirty="0">
                <a:solidFill>
                  <a:srgbClr val="f9e315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1970" y="4157980"/>
            <a:ext cx="6838950" cy="22428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90170" y="1371346"/>
            <a:ext cx="6652869" cy="70591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1.Delete your browsing history, temporary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b="1" spc="10" dirty="0">
                <a:latin typeface="Arial"/>
                <a:cs typeface="Arial"/>
              </a:rPr>
              <a:t>internet files, internet cookies before exiting 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2361946"/>
            <a:ext cx="7706259" cy="143743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2.Always remember to scan any removable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b="1" spc="10" dirty="0">
                <a:latin typeface="Arial"/>
                <a:cs typeface="Arial"/>
              </a:rPr>
              <a:t>hardware using anti-virus software before accessing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it. Removable hardware includes Floppy Disks, CD,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USB Drive.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3962146"/>
            <a:ext cx="7553554" cy="107167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3.Scan your computer every week using anti-virus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b="1" spc="10" dirty="0">
                <a:latin typeface="Arial"/>
                <a:cs typeface="Arial"/>
              </a:rPr>
              <a:t>software like Norton, McAfee for prevention against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malware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5090" y="5181346"/>
            <a:ext cx="8737244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latin typeface="Arial"/>
                <a:cs typeface="Arial"/>
              </a:rPr>
              <a:t>4.Update your anti-virus for new and latest virus definitions</a:t>
            </a:r>
            <a:r>
              <a:rPr sz="1740" b="1" spc="10" dirty="0">
                <a:solidFill>
                  <a:srgbClr val="ffff00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5714746"/>
            <a:ext cx="9002878" cy="7059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latin typeface="Arial"/>
                <a:cs typeface="Arial"/>
              </a:rPr>
              <a:t>5.Create a system restore point before installing any software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or freeware</a:t>
            </a:r>
            <a:r>
              <a:rPr sz="1800" b="1" spc="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4800" y="228600"/>
            <a:ext cx="6649719" cy="9271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4800" y="228600"/>
            <a:ext cx="6649719" cy="927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844040" y="2190496"/>
            <a:ext cx="3187853" cy="3719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</a:t>
            </a:r>
            <a:r>
              <a:rPr sz="2280" b="1" spc="10" dirty="0">
                <a:latin typeface="Arial"/>
                <a:cs typeface="Arial"/>
              </a:rPr>
              <a:t>Kaspersky Anti-Virus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44040" y="2922015"/>
            <a:ext cx="2561488" cy="37190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</a:t>
            </a:r>
            <a:r>
              <a:rPr sz="2280" b="1" spc="10" dirty="0">
                <a:latin typeface="Arial"/>
                <a:cs typeface="Arial"/>
              </a:rPr>
              <a:t>Norton Antivirus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44040" y="3653536"/>
            <a:ext cx="2305151" cy="37190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spc="10" dirty="0">
                <a:latin typeface="Arial"/>
                <a:cs typeface="Arial"/>
              </a:rPr>
              <a:t></a:t>
            </a:r>
            <a:r>
              <a:rPr sz="2370" b="1" spc="10" dirty="0">
                <a:latin typeface="Arial"/>
                <a:cs typeface="Arial"/>
              </a:rPr>
              <a:t>AVG Antivirus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44040" y="4385056"/>
            <a:ext cx="2611475" cy="3719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</a:t>
            </a:r>
            <a:r>
              <a:rPr sz="2340" b="1" spc="10" dirty="0">
                <a:latin typeface="Arial"/>
                <a:cs typeface="Arial"/>
              </a:rPr>
              <a:t>NOD32 Antivirus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844040" y="5116576"/>
            <a:ext cx="2458466" cy="3719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latin typeface="Arial"/>
                <a:cs typeface="Arial"/>
              </a:rPr>
              <a:t></a:t>
            </a:r>
            <a:r>
              <a:rPr sz="2280" b="1" spc="10" dirty="0">
                <a:latin typeface="Arial"/>
                <a:cs typeface="Arial"/>
              </a:rPr>
              <a:t>Panda Antivirus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43600" y="1441450"/>
            <a:ext cx="1066800" cy="993140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0430" y="2590800"/>
            <a:ext cx="1106170" cy="8382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19800" y="3625850"/>
            <a:ext cx="990600" cy="108077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49620" y="4770120"/>
            <a:ext cx="1313180" cy="79248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19800" y="5637530"/>
            <a:ext cx="990600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865880"/>
            <a:ext cx="9144000" cy="299212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386334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0040" y="2843987"/>
            <a:ext cx="6094983" cy="156438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212745"/>
                </a:solidFill>
                <a:latin typeface="Trebuchet MS"/>
                <a:cs typeface="Trebuchet MS"/>
              </a:rPr>
              <a:t>A</a:t>
            </a:r>
            <a:r>
              <a:rPr sz="2800" spc="10" dirty="0">
                <a:solidFill>
                  <a:srgbClr val="f9e315"/>
                </a:solidFill>
                <a:latin typeface="Trebuchet MS"/>
                <a:cs typeface="Trebuchet MS"/>
              </a:rPr>
              <a:t> 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Computer Virus</a:t>
            </a:r>
            <a:r>
              <a:rPr sz="2800" spc="10" dirty="0">
                <a:solidFill>
                  <a:srgbClr val="f9e315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212745"/>
                </a:solidFill>
                <a:latin typeface="Trebuchet MS"/>
                <a:cs typeface="Trebuchet MS"/>
              </a:rPr>
              <a:t>is a computer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212745"/>
                </a:solidFill>
                <a:latin typeface="Trebuchet MS"/>
                <a:cs typeface="Trebuchet MS"/>
              </a:rPr>
              <a:t>program that can copy itself and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212745"/>
                </a:solidFill>
                <a:latin typeface="Trebuchet MS"/>
                <a:cs typeface="Trebuchet MS"/>
              </a:rPr>
              <a:t>infect a computer without permission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212745"/>
                </a:solidFill>
                <a:latin typeface="Trebuchet MS"/>
                <a:cs typeface="Trebuchet MS"/>
              </a:rPr>
              <a:t>or knowledge of the user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414020"/>
            <a:ext cx="7772400" cy="255397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9400" y="2741930"/>
            <a:ext cx="1371600" cy="17132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18770" y="323850"/>
            <a:ext cx="3956304" cy="5669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b="1" spc="10" dirty="0">
                <a:solidFill>
                  <a:srgbClr val="ff0000"/>
                </a:solidFill>
                <a:latin typeface="Arial"/>
                <a:cs typeface="Arial"/>
              </a:rPr>
              <a:t>CONCLUSION:</a:t>
            </a:r>
            <a:endParaRPr sz="3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5970" y="1507693"/>
            <a:ext cx="6422340" cy="72196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•</a:t>
            </a:r>
            <a:r>
              <a:rPr sz="2400" b="1" spc="10" dirty="0">
                <a:latin typeface="Arial"/>
                <a:cs typeface="Arial"/>
              </a:rPr>
              <a:t>VIRUSES HAVE STIMULATED SCIENTIFIC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THINKING AND IDEAS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5970" y="2429713"/>
            <a:ext cx="6824677" cy="72196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•</a:t>
            </a:r>
            <a:r>
              <a:rPr sz="2400" b="1" spc="10" dirty="0">
                <a:latin typeface="Arial"/>
                <a:cs typeface="Arial"/>
              </a:rPr>
              <a:t>SOME IDEAS CAN ALSO BE EXPORTED INTO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MEDICAL SCIENCE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5970" y="3351733"/>
            <a:ext cx="7342837" cy="72196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•</a:t>
            </a:r>
            <a:r>
              <a:rPr sz="2400" b="1" spc="10" dirty="0">
                <a:latin typeface="Arial"/>
                <a:cs typeface="Arial"/>
              </a:rPr>
              <a:t>VIRUSES CAN ALSO BE PUT TO CONSTRUCTIVE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USE(GOOD VIRUSES)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5970" y="4273753"/>
            <a:ext cx="7628129" cy="72197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•</a:t>
            </a:r>
            <a:r>
              <a:rPr sz="2400" b="1" spc="10" dirty="0">
                <a:latin typeface="Arial"/>
                <a:cs typeface="Arial"/>
              </a:rPr>
              <a:t>EACH USER MUST REALIZE THE GRAVE DANGER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POSED BY VIRUSES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75970" y="5148783"/>
            <a:ext cx="7664808" cy="108646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•</a:t>
            </a:r>
            <a:r>
              <a:rPr sz="2400" b="1" spc="10" dirty="0">
                <a:latin typeface="Arial"/>
                <a:cs typeface="Arial"/>
              </a:rPr>
              <a:t>TAKE STEPS TO PREVENT INFECTION, AND IN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CASE OF INFECTION, PROPER AND SAFE WAYS OF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DEALING WITH THE INFECTION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/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37160" y="2415235"/>
            <a:ext cx="5807151" cy="70713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404040"/>
                </a:solidFill>
                <a:latin typeface="Trebuchet MS"/>
                <a:cs typeface="Trebuchet MS"/>
              </a:rPr>
              <a:t>            THANK YOU!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409" y="0"/>
            <a:ext cx="8004809" cy="177927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940" y="1341577"/>
            <a:ext cx="4185361" cy="10728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00"/>
                </a:solidFill>
                <a:latin typeface="Trebuchet MS"/>
                <a:cs typeface="Trebuchet MS"/>
              </a:rPr>
              <a:t>    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virus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 can only spread</a:t>
            </a:r>
            <a:endParaRPr sz="2800">
              <a:latin typeface="Trebuchet MS"/>
              <a:cs typeface="Trebuchet MS"/>
            </a:endParaRPr>
          </a:p>
          <a:p>
            <a:pPr marL="37719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from one computer to</a:t>
            </a:r>
            <a:endParaRPr sz="2800">
              <a:latin typeface="Trebuchet MS"/>
              <a:cs typeface="Trebuchet MS"/>
            </a:endParaRPr>
          </a:p>
          <a:p>
            <a:pPr marL="22986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another when its host is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24840" y="2330907"/>
            <a:ext cx="4190390" cy="27238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14985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taken to the uninfected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computer, for instance by</a:t>
            </a:r>
            <a:endParaRPr sz="2800">
              <a:latin typeface="Trebuchet MS"/>
              <a:cs typeface="Trebuchet MS"/>
            </a:endParaRPr>
          </a:p>
          <a:p>
            <a:pPr marL="18668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 user sending it over a</a:t>
            </a:r>
            <a:endParaRPr sz="2800">
              <a:latin typeface="Trebuchet MS"/>
              <a:cs typeface="Trebuchet MS"/>
            </a:endParaRPr>
          </a:p>
          <a:p>
            <a:pPr marL="9270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network or the Internet,</a:t>
            </a:r>
            <a:endParaRPr sz="2800">
              <a:latin typeface="Trebuchet MS"/>
              <a:cs typeface="Trebuchet MS"/>
            </a:endParaRPr>
          </a:p>
          <a:p>
            <a:pPr marL="37591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or by carrying it on a</a:t>
            </a:r>
            <a:endParaRPr sz="2800">
              <a:latin typeface="Trebuchet MS"/>
              <a:cs typeface="Trebuchet MS"/>
            </a:endParaRPr>
          </a:p>
          <a:p>
            <a:pPr marL="10921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removable medium such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404040"/>
                </a:solidFill>
                <a:latin typeface="Trebuchet MS"/>
                <a:cs typeface="Trebuchet MS"/>
              </a:rPr>
              <a:t>as a floppy disk, CD, or</a:t>
            </a:r>
            <a:endParaRPr sz="2200">
              <a:latin typeface="Trebuchet MS"/>
              <a:cs typeface="Trebuchet MS"/>
            </a:endParaRPr>
          </a:p>
          <a:p>
            <a:pPr marL="102362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USB drive</a:t>
            </a:r>
            <a:r>
              <a:rPr sz="2800" spc="10" dirty="0">
                <a:solidFill>
                  <a:srgbClr val="ffff0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34000" y="1447800"/>
            <a:ext cx="26543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7760" y="2109470"/>
            <a:ext cx="6955790" cy="14986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280160" y="786003"/>
            <a:ext cx="5783301" cy="6369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solidFill>
                  <a:srgbClr val="ff0000"/>
                </a:solidFill>
                <a:latin typeface="Arial"/>
                <a:cs typeface="Arial"/>
              </a:rPr>
              <a:t>On the basis of scale there are five types of</a:t>
            </a:r>
            <a:endParaRPr sz="2100">
              <a:latin typeface="Arial"/>
              <a:cs typeface="Arial"/>
            </a:endParaRPr>
          </a:p>
          <a:p>
            <a:pPr marL="182879">
              <a:lnSpc>
                <a:spcPct val="100000"/>
              </a:lnSpc>
            </a:pPr>
            <a:r>
              <a:rPr sz="2200" b="1" spc="10" dirty="0">
                <a:solidFill>
                  <a:srgbClr val="ff0000"/>
                </a:solidFill>
                <a:latin typeface="Arial"/>
                <a:cs typeface="Arial"/>
              </a:rPr>
              <a:t>viruses under one name: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280160" y="1836293"/>
            <a:ext cx="3385769" cy="31181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ffff00"/>
                </a:solidFill>
                <a:latin typeface="Arial"/>
                <a:cs typeface="Arial"/>
              </a:rPr>
              <a:t>                        </a:t>
            </a:r>
            <a:r>
              <a:rPr sz="2200" b="1" spc="10" dirty="0">
                <a:solidFill>
                  <a:srgbClr val="404040"/>
                </a:solidFill>
                <a:latin typeface="Arial"/>
                <a:cs typeface="Arial"/>
              </a:rPr>
              <a:t>MALWARE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351" y="3486151"/>
            <a:ext cx="8191497" cy="163829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2570" y="4724146"/>
            <a:ext cx="484174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Spyware      Adware      Worms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576570" y="4719320"/>
            <a:ext cx="1105916" cy="28346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ff0000"/>
                </a:solidFill>
                <a:latin typeface="Arial"/>
                <a:cs typeface="Arial"/>
              </a:rPr>
              <a:t>Trojans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024369" y="4724146"/>
            <a:ext cx="1447497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0000"/>
                </a:solidFill>
                <a:latin typeface="Arial"/>
                <a:cs typeface="Arial"/>
              </a:rPr>
              <a:t>Rootkits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90170" y="336499"/>
            <a:ext cx="8158481" cy="61579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latin typeface="Arial"/>
                <a:cs typeface="Arial"/>
              </a:rPr>
              <a:t>VIRUSES: WHAT THEY INFECT</a:t>
            </a:r>
            <a:endParaRPr sz="4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1127150"/>
            <a:ext cx="7532928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0000"/>
                </a:solidFill>
                <a:latin typeface="Arial"/>
                <a:cs typeface="Arial"/>
              </a:rPr>
              <a:t>1. System SectorViruses</a:t>
            </a:r>
            <a:r>
              <a:rPr sz="156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60" spc="10" dirty="0">
                <a:latin typeface="Arial"/>
                <a:cs typeface="Arial"/>
              </a:rPr>
              <a:t>DOS boot sector or the Master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1548333"/>
            <a:ext cx="1606550" cy="3358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Arial"/>
                <a:cs typeface="Arial"/>
              </a:rPr>
              <a:t>Boot Record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2061870"/>
            <a:ext cx="355599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2.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2061870"/>
            <a:ext cx="5727699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90" spc="10" dirty="0">
                <a:solidFill>
                  <a:srgbClr val="ff0000"/>
                </a:solidFill>
                <a:latin typeface="Arial"/>
                <a:cs typeface="Arial"/>
              </a:rPr>
              <a:t>File Viruses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90" spc="10" dirty="0">
                <a:latin typeface="Arial"/>
                <a:cs typeface="Arial"/>
              </a:rPr>
              <a:t>Program (COM and EXE) files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2679090"/>
            <a:ext cx="6915913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90" spc="10" dirty="0">
                <a:solidFill>
                  <a:srgbClr val="ff0000"/>
                </a:solidFill>
                <a:latin typeface="Arial"/>
                <a:cs typeface="Arial"/>
              </a:rPr>
              <a:t>3. Macro Viruses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90" spc="10" dirty="0">
                <a:latin typeface="Arial"/>
                <a:cs typeface="Arial"/>
              </a:rPr>
              <a:t>Data files having macro programs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3248050"/>
            <a:ext cx="8112963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90" spc="10" dirty="0">
                <a:solidFill>
                  <a:srgbClr val="ff0000"/>
                </a:solidFill>
                <a:latin typeface="Arial"/>
                <a:cs typeface="Arial"/>
              </a:rPr>
              <a:t>4. Companion Viruses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90" spc="10" dirty="0">
                <a:latin typeface="Arial"/>
                <a:cs typeface="Arial"/>
              </a:rPr>
              <a:t>EXE files by installing a same-named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3669233"/>
            <a:ext cx="1233170" cy="3358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COM 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4177233"/>
            <a:ext cx="304800" cy="3358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5.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4177233"/>
            <a:ext cx="7325207" cy="106740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solidFill>
                  <a:srgbClr val="ff0000"/>
                </a:solidFill>
                <a:latin typeface="Arial"/>
                <a:cs typeface="Arial"/>
              </a:rPr>
              <a:t>Cluster Viruses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90" spc="10" dirty="0">
                <a:latin typeface="Arial"/>
                <a:cs typeface="Arial"/>
              </a:rPr>
              <a:t>Changes the DOS directory information so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90" spc="10" dirty="0">
                <a:latin typeface="Arial"/>
                <a:cs typeface="Arial"/>
              </a:rPr>
              <a:t>that directory entries  point to the virus code instead of the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actual program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0170" y="5470550"/>
            <a:ext cx="355599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6.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5470550"/>
            <a:ext cx="7695337" cy="39187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ff0000"/>
                </a:solidFill>
                <a:latin typeface="Arial"/>
                <a:cs typeface="Arial"/>
              </a:rPr>
              <a:t>Source Code Viruses</a:t>
            </a:r>
            <a:r>
              <a:rPr sz="1560" spc="10" dirty="0">
                <a:solidFill>
                  <a:srgbClr val="ff0000"/>
                </a:solidFill>
                <a:latin typeface="Arial"/>
                <a:cs typeface="Arial"/>
              </a:rPr>
              <a:t> -</a:t>
            </a:r>
            <a:r>
              <a:rPr sz="2160" spc="10" dirty="0">
                <a:latin typeface="Arial"/>
                <a:cs typeface="Arial"/>
              </a:rPr>
              <a:t>Source code,  by adding Trojan code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7370" y="5891733"/>
            <a:ext cx="558698" cy="33589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to 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0"/>
            <a:ext cx="8674100" cy="14808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560" y="1645107"/>
            <a:ext cx="4436923" cy="33842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Malware</a:t>
            </a:r>
            <a:r>
              <a:rPr sz="2800" spc="10" dirty="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sz="2800" spc="10" dirty="0">
                <a:solidFill>
                  <a:srgbClr val="00ff00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from the words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malicious and software, is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 software designed to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infiltrate or damage a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system without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the owner's  informed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consent .It includes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spyware, adware,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worms and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trojan horses.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0" y="1981200"/>
            <a:ext cx="31242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0"/>
            <a:ext cx="8674100" cy="14808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560" y="1667967"/>
            <a:ext cx="1509115" cy="412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Spyware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16480" y="1667967"/>
            <a:ext cx="350977" cy="412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2440" y="1667967"/>
            <a:ext cx="4343196" cy="83921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2712415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software that is installed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2440" y="2521407"/>
            <a:ext cx="1370838" cy="412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secretly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87575" y="2521407"/>
            <a:ext cx="490727" cy="412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821533" y="2521407"/>
            <a:ext cx="293725" cy="412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2440" y="2521407"/>
            <a:ext cx="4342231" cy="25448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288604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personal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to intercept or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take partial control over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the user's interaction with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the computer, without the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user's informed consent.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7800" y="2209800"/>
            <a:ext cx="3124200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4130"/>
            <a:ext cx="8613140" cy="180466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5760" y="1646377"/>
            <a:ext cx="4537761" cy="41285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Adware</a:t>
            </a:r>
            <a:r>
              <a:rPr sz="2800" spc="10" dirty="0">
                <a:solidFill>
                  <a:srgbClr val="ff0000"/>
                </a:solidFill>
                <a:latin typeface="Trebuchet MS"/>
                <a:cs typeface="Trebuchet MS"/>
              </a:rPr>
              <a:t> or 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advertising-</a:t>
            </a:r>
            <a:endParaRPr sz="28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supported software</a:t>
            </a:r>
            <a:r>
              <a:rPr sz="2800" spc="10" dirty="0">
                <a:solidFill>
                  <a:srgbClr val="f9e315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is any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software package which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automatically plays,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displays, or downloads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advertisements to a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computer after the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software is installed on it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or while the application is</a:t>
            </a:r>
            <a:endParaRPr sz="28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being used.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81600" y="2286000"/>
            <a:ext cx="27432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0480"/>
            <a:ext cx="9144000" cy="174625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07940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02740"/>
            <a:ext cx="9144000" cy="510286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4130"/>
            <a:ext cx="8613140" cy="193293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68960" y="1645107"/>
            <a:ext cx="4419548" cy="37144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b="1" spc="10" dirty="0">
                <a:solidFill>
                  <a:srgbClr val="ff0000"/>
                </a:solidFill>
                <a:latin typeface="Arial"/>
                <a:cs typeface="Arial"/>
              </a:rPr>
              <a:t>Computer Worm</a:t>
            </a:r>
            <a:r>
              <a:rPr sz="2650" spc="10" dirty="0">
                <a:solidFill>
                  <a:srgbClr val="66ff33"/>
                </a:solidFill>
                <a:latin typeface="Trebuchet MS"/>
                <a:cs typeface="Trebuchet MS"/>
              </a:rPr>
              <a:t> </a:t>
            </a:r>
            <a:r>
              <a:rPr sz="2650" spc="10" dirty="0">
                <a:solidFill>
                  <a:srgbClr val="404040"/>
                </a:solidFill>
                <a:latin typeface="Trebuchet MS"/>
                <a:cs typeface="Trebuchet MS"/>
              </a:rPr>
              <a:t>is a self-</a:t>
            </a:r>
            <a:endParaRPr sz="2600">
              <a:latin typeface="Trebuchet MS"/>
              <a:cs typeface="Trebuchet MS"/>
            </a:endParaRPr>
          </a:p>
          <a:p>
            <a:pPr marL="50419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replicating computer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program. It uses a network</a:t>
            </a:r>
            <a:endParaRPr sz="2800">
              <a:latin typeface="Trebuchet MS"/>
              <a:cs typeface="Trebuchet MS"/>
            </a:endParaRPr>
          </a:p>
          <a:p>
            <a:pPr marL="109219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to send copies of itself to</a:t>
            </a:r>
            <a:endParaRPr sz="2800">
              <a:latin typeface="Trebuchet MS"/>
              <a:cs typeface="Trebuchet MS"/>
            </a:endParaRPr>
          </a:p>
          <a:p>
            <a:pPr marL="35179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other nodes (computer</a:t>
            </a:r>
            <a:endParaRPr sz="2800">
              <a:latin typeface="Trebuchet MS"/>
              <a:cs typeface="Trebuchet MS"/>
            </a:endParaRPr>
          </a:p>
          <a:p>
            <a:pPr marL="9525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terminals on the network)</a:t>
            </a:r>
            <a:endParaRPr sz="2800">
              <a:latin typeface="Trebuchet MS"/>
              <a:cs typeface="Trebuchet MS"/>
            </a:endParaRPr>
          </a:p>
          <a:p>
            <a:pPr marL="154941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and it may do so without</a:t>
            </a:r>
            <a:endParaRPr sz="2800">
              <a:latin typeface="Trebuchet MS"/>
              <a:cs typeface="Trebuchet MS"/>
            </a:endParaRPr>
          </a:p>
          <a:p>
            <a:pPr marL="19812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any user intervention. It</a:t>
            </a:r>
            <a:endParaRPr sz="2800">
              <a:latin typeface="Trebuchet MS"/>
              <a:cs typeface="Trebuchet MS"/>
            </a:endParaRPr>
          </a:p>
          <a:p>
            <a:pPr marL="0">
              <a:lnSpc>
                <a:spcPct val="100000"/>
              </a:lnSpc>
            </a:pPr>
            <a:r>
              <a:rPr sz="2560" spc="10" dirty="0">
                <a:solidFill>
                  <a:srgbClr val="404040"/>
                </a:solidFill>
                <a:latin typeface="Trebuchet MS"/>
                <a:cs typeface="Trebuchet MS"/>
              </a:rPr>
              <a:t>always cause harm to the</a:t>
            </a:r>
            <a:endParaRPr sz="2500">
              <a:latin typeface="Trebuchet MS"/>
              <a:cs typeface="Trebuchet MS"/>
            </a:endParaRPr>
          </a:p>
          <a:p>
            <a:pPr marL="51435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network, if only by</a:t>
            </a:r>
            <a:endParaRPr sz="2800">
              <a:latin typeface="Trebuchet MS"/>
              <a:cs typeface="Trebuchet MS"/>
            </a:endParaRPr>
          </a:p>
          <a:p>
            <a:pPr marL="453390">
              <a:lnSpc>
                <a:spcPct val="100000"/>
              </a:lnSpc>
            </a:pP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consuming bandwidth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81600" y="2133600"/>
            <a:ext cx="2590800" cy="312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2018-10-02T20:40:42Z</dcterms:created>
  <dcterms:modified xsi:type="dcterms:W3CDTF">2018-10-02T20:40:42Z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2018-10-02T00:00:00Z</vt:filetime>
  </property>
  <property fmtid="{D5CDD505-2E9C-101B-9397-08002B2CF9AE}" pid="3" name="LastSaved">
    <vt:filetime>2018-10-02T00:00:00Z</vt:filetime>
  </property>
</Properties>
</file>